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Nunito"/>
      <p:regular r:id="rId22"/>
      <p:bold r:id="rId23"/>
      <p:italic r:id="rId24"/>
      <p:boldItalic r:id="rId25"/>
    </p:embeddedFont>
    <p:embeddedFont>
      <p:font typeface="Maven Pro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Nunito-regular.fntdata"/><Relationship Id="rId21" Type="http://schemas.openxmlformats.org/officeDocument/2006/relationships/slide" Target="slides/slide15.xml"/><Relationship Id="rId24" Type="http://schemas.openxmlformats.org/officeDocument/2006/relationships/font" Target="fonts/Nunito-italic.fntdata"/><Relationship Id="rId23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avenPro-regular.fntdata"/><Relationship Id="rId25" Type="http://schemas.openxmlformats.org/officeDocument/2006/relationships/font" Target="fonts/Nunito-boldItalic.fntdata"/><Relationship Id="rId27" Type="http://schemas.openxmlformats.org/officeDocument/2006/relationships/font" Target="fonts/MavenPr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a2f13756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a2f13756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a2f13756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6a2f13756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6a2f13756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6a2f13756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bc60aaf8f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bc60aaf8f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6a2f13756a_0_227:notes"/>
          <p:cNvSpPr/>
          <p:nvPr>
            <p:ph idx="2" type="sldImg"/>
          </p:nvPr>
        </p:nvSpPr>
        <p:spPr>
          <a:xfrm>
            <a:off x="463130" y="1143179"/>
            <a:ext cx="59316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26a2f13756a_0_227:notes"/>
          <p:cNvSpPr txBox="1"/>
          <p:nvPr>
            <p:ph idx="1" type="body"/>
          </p:nvPr>
        </p:nvSpPr>
        <p:spPr>
          <a:xfrm>
            <a:off x="685801" y="4400555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625" lIns="89225" spcFirstLastPara="1" rIns="89225" wrap="square" tIns="446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455" name="Google Shape;455;g26a2f13756a_0_227:notes"/>
          <p:cNvSpPr txBox="1"/>
          <p:nvPr>
            <p:ph idx="12" type="sldNum"/>
          </p:nvPr>
        </p:nvSpPr>
        <p:spPr>
          <a:xfrm>
            <a:off x="3884614" y="8685225"/>
            <a:ext cx="2971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4625" lIns="89225" spcFirstLastPara="1" rIns="89225" wrap="square" tIns="446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zh-TW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6a2f13756a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6a2f13756a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bc60aaf8f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bc60aaf8f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6a2f13756a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6a2f13756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bc60aaf8f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bc60aaf8f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6a2f1375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6a2f1375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a2f13756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6a2f13756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6a2f13756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6a2f13756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6a2f13756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6a2f13756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6a2f13756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6a2f13756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Microsoft JhengHe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2" name="Google Shape;282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4" name="Google Shape;284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8" name="Google Shape;288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9" name="Google Shape;289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500"/>
              <a:buFont typeface="Microsoft JhengHe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3" name="Google Shape;293;p1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4" name="Google Shape;294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5" name="Google Shape;295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1" name="Google Shape;30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2" name="Google Shape;30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3" name="Google Shape;30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6" name="Google Shape;306;p1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7" name="Google Shape;307;p1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9" name="Google Shape;309;p1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1" name="Google Shape;311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5" name="Google Shape;315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0" name="Google Shape;320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Microsoft JhengHe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25" name="Google Shape;325;p2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26" name="Google Shape;326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8" name="Google Shape;328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Microsoft JhengHe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2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3" name="Google Shape;333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4" name="Google Shape;334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" name="Google Shape;338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9" name="Google Shape;339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4" name="Google Shape;344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5" name="Google Shape;345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6" name="Google Shape;346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" name="Google Shape;34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300"/>
              <a:buFont typeface="Microsoft JhengHei"/>
              <a:buNone/>
              <a:defRPr b="1" i="0" sz="33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gbif.org/zh-tw/dataset/83cbdde7-998f-4354-95de-72d885cc5863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6.jpg"/><Relationship Id="rId5" Type="http://schemas.openxmlformats.org/officeDocument/2006/relationships/image" Target="../media/image17.jpg"/><Relationship Id="rId6" Type="http://schemas.openxmlformats.org/officeDocument/2006/relationships/image" Target="../media/image5.jpg"/><Relationship Id="rId7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水利署</a:t>
            </a:r>
            <a:br>
              <a:rPr lang="zh-TW"/>
            </a:br>
            <a:r>
              <a:rPr lang="zh-TW"/>
              <a:t>河川情勢調查資料的介紹與討論</a:t>
            </a:r>
            <a:endParaRPr/>
          </a:p>
        </p:txBody>
      </p:sp>
      <p:sp>
        <p:nvSpPr>
          <p:cNvPr id="353" name="Google Shape;353;p25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農業部生物多樣性研究所 生態系經營組</a:t>
            </a:r>
            <a:br>
              <a:rPr lang="zh-TW"/>
            </a:br>
            <a:r>
              <a:rPr lang="zh-TW" sz="2100"/>
              <a:t>楊正雄</a:t>
            </a:r>
            <a:endParaRPr sz="2100"/>
          </a:p>
        </p:txBody>
      </p:sp>
      <p:pic>
        <p:nvPicPr>
          <p:cNvPr descr="經濟部水利署- 维基百科，自由的百科全书" id="354" name="Google Shape;3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8800" y="4018696"/>
            <a:ext cx="1075197" cy="10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0050" y="3956010"/>
            <a:ext cx="1187484" cy="1187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資料集特性</a:t>
            </a:r>
            <a:endParaRPr/>
          </a:p>
        </p:txBody>
      </p:sp>
      <p:sp>
        <p:nvSpPr>
          <p:cNvPr id="427" name="Google Shape;427;p34"/>
          <p:cNvSpPr txBox="1"/>
          <p:nvPr>
            <p:ph idx="1" type="body"/>
          </p:nvPr>
        </p:nvSpPr>
        <p:spPr>
          <a:xfrm>
            <a:off x="1303800" y="1990050"/>
            <a:ext cx="70305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資料問題</a:t>
            </a:r>
            <a:r>
              <a:rPr lang="zh-TW" sz="3000"/>
              <a:t>：</a:t>
            </a:r>
            <a:br>
              <a:rPr lang="zh-TW" sz="3000"/>
            </a:br>
            <a:r>
              <a:rPr lang="zh-TW" sz="2000"/>
              <a:t>1.缺乏物種比對系統(已解決)</a:t>
            </a:r>
            <a:br>
              <a:rPr lang="zh-TW" sz="2000"/>
            </a:br>
            <a:r>
              <a:rPr lang="zh-TW" sz="2000"/>
              <a:t>、缺乏結構性資料標準</a:t>
            </a:r>
            <a:br>
              <a:rPr lang="zh-TW" sz="2000"/>
            </a:br>
            <a:r>
              <a:rPr lang="zh-TW" sz="2000"/>
              <a:t>、缺乏試驗設計目的</a:t>
            </a:r>
            <a:br>
              <a:rPr lang="zh-TW" sz="2000"/>
            </a:br>
            <a:r>
              <a:rPr lang="zh-TW" sz="2000"/>
              <a:t>、缺乏可落實的作業SOP</a:t>
            </a:r>
            <a:br>
              <a:rPr lang="zh-TW" sz="2000"/>
            </a:br>
            <a:r>
              <a:rPr lang="zh-TW" sz="2000"/>
              <a:t>2.理想與現實的差異</a:t>
            </a:r>
            <a:br>
              <a:rPr lang="zh-TW" sz="2000"/>
            </a:br>
            <a:r>
              <a:rPr lang="zh-TW" sz="2000">
                <a:solidFill>
                  <a:srgbClr val="F3F3F3"/>
                </a:solidFill>
              </a:rPr>
              <a:t>3.對河川場域具重要性與唯一性</a:t>
            </a:r>
            <a:br>
              <a:rPr lang="zh-TW" sz="2000">
                <a:solidFill>
                  <a:srgbClr val="F3F3F3"/>
                </a:solidFill>
              </a:rPr>
            </a:br>
            <a:r>
              <a:rPr lang="zh-TW" sz="2000">
                <a:solidFill>
                  <a:srgbClr val="F3F3F3"/>
                </a:solidFill>
              </a:rPr>
              <a:t>4.十分具有「價值(格)」的資料集</a:t>
            </a:r>
            <a:endParaRPr sz="2000">
              <a:solidFill>
                <a:srgbClr val="F3F3F3"/>
              </a:solidFill>
            </a:endParaRPr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288" y="2867975"/>
            <a:ext cx="4193875" cy="219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375" y="0"/>
            <a:ext cx="4328772" cy="29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資料集特性</a:t>
            </a:r>
            <a:endParaRPr/>
          </a:p>
        </p:txBody>
      </p:sp>
      <p:sp>
        <p:nvSpPr>
          <p:cNvPr id="435" name="Google Shape;435;p35"/>
          <p:cNvSpPr txBox="1"/>
          <p:nvPr>
            <p:ph idx="1" type="body"/>
          </p:nvPr>
        </p:nvSpPr>
        <p:spPr>
          <a:xfrm>
            <a:off x="1303800" y="1990050"/>
            <a:ext cx="70305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資料問題：</a:t>
            </a:r>
            <a:br>
              <a:rPr lang="zh-TW" sz="3000"/>
            </a:br>
            <a:r>
              <a:rPr lang="zh-TW" sz="2000"/>
              <a:t>1.缺乏物種比對系統(已解決)</a:t>
            </a:r>
            <a:br>
              <a:rPr lang="zh-TW" sz="2000"/>
            </a:br>
            <a:r>
              <a:rPr lang="zh-TW" sz="2000"/>
              <a:t>、缺乏結構性資料標準</a:t>
            </a:r>
            <a:br>
              <a:rPr lang="zh-TW" sz="2000"/>
            </a:br>
            <a:r>
              <a:rPr lang="zh-TW" sz="2000"/>
              <a:t>、缺乏試驗設計目的</a:t>
            </a:r>
            <a:br>
              <a:rPr lang="zh-TW" sz="2000"/>
            </a:br>
            <a:r>
              <a:rPr lang="zh-TW" sz="2000"/>
              <a:t>、缺乏可落實的作業SOP</a:t>
            </a:r>
            <a:br>
              <a:rPr lang="zh-TW" sz="2000"/>
            </a:br>
            <a:r>
              <a:rPr lang="zh-TW" sz="2000"/>
              <a:t>2.理想與現實的差異</a:t>
            </a:r>
            <a:br>
              <a:rPr lang="zh-TW" sz="2000"/>
            </a:br>
            <a:r>
              <a:rPr lang="zh-TW" sz="2000"/>
              <a:t>3.對河川場域具重要性與唯一性</a:t>
            </a:r>
            <a:br>
              <a:rPr lang="zh-TW" sz="2000"/>
            </a:br>
            <a:r>
              <a:rPr lang="zh-TW" sz="2000">
                <a:solidFill>
                  <a:srgbClr val="F3F3F3"/>
                </a:solidFill>
              </a:rPr>
              <a:t>4.十分具有「價值(格)」的資料集</a:t>
            </a:r>
            <a:endParaRPr sz="2000">
              <a:solidFill>
                <a:srgbClr val="F3F3F3"/>
              </a:solidFill>
            </a:endParaRPr>
          </a:p>
        </p:txBody>
      </p:sp>
      <p:pic>
        <p:nvPicPr>
          <p:cNvPr id="436" name="Google Shape;4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900" y="2952750"/>
            <a:ext cx="4121125" cy="5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580500"/>
            <a:ext cx="4634023" cy="20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資料集特性</a:t>
            </a:r>
            <a:endParaRPr/>
          </a:p>
        </p:txBody>
      </p:sp>
      <p:sp>
        <p:nvSpPr>
          <p:cNvPr id="443" name="Google Shape;443;p36"/>
          <p:cNvSpPr txBox="1"/>
          <p:nvPr>
            <p:ph idx="1" type="body"/>
          </p:nvPr>
        </p:nvSpPr>
        <p:spPr>
          <a:xfrm>
            <a:off x="1303800" y="1990050"/>
            <a:ext cx="70305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資料問題：</a:t>
            </a:r>
            <a:br>
              <a:rPr lang="zh-TW" sz="3000"/>
            </a:br>
            <a:r>
              <a:rPr lang="zh-TW" sz="2000"/>
              <a:t>1.缺乏物種比對系統(已解決)</a:t>
            </a:r>
            <a:br>
              <a:rPr lang="zh-TW" sz="2000"/>
            </a:br>
            <a:r>
              <a:rPr lang="zh-TW" sz="2000"/>
              <a:t>、缺乏結構性資料標準</a:t>
            </a:r>
            <a:br>
              <a:rPr lang="zh-TW" sz="2000"/>
            </a:br>
            <a:r>
              <a:rPr lang="zh-TW" sz="2000"/>
              <a:t>、缺乏試驗設計目的</a:t>
            </a:r>
            <a:br>
              <a:rPr lang="zh-TW" sz="2000"/>
            </a:br>
            <a:r>
              <a:rPr lang="zh-TW" sz="2000"/>
              <a:t>、缺乏可落實的作業SOP</a:t>
            </a:r>
            <a:br>
              <a:rPr lang="zh-TW" sz="2000"/>
            </a:br>
            <a:r>
              <a:rPr lang="zh-TW" sz="2000"/>
              <a:t>2.理想與現實的差異</a:t>
            </a:r>
            <a:br>
              <a:rPr lang="zh-TW" sz="2000"/>
            </a:br>
            <a:r>
              <a:rPr lang="zh-TW" sz="2000"/>
              <a:t>3.對河川場域具重要性與唯一性</a:t>
            </a:r>
            <a:br>
              <a:rPr lang="zh-TW" sz="2000"/>
            </a:br>
            <a:r>
              <a:rPr lang="zh-TW" sz="2000"/>
              <a:t>4.十分具有「價值(格)」的資料集</a:t>
            </a:r>
            <a:endParaRPr sz="2000"/>
          </a:p>
        </p:txBody>
      </p:sp>
      <p:pic>
        <p:nvPicPr>
          <p:cNvPr id="444" name="Google Shape;44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1250" y="815778"/>
            <a:ext cx="4248850" cy="28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待</a:t>
            </a:r>
            <a:r>
              <a:rPr lang="zh-TW"/>
              <a:t>解決問題</a:t>
            </a:r>
            <a:endParaRPr/>
          </a:p>
        </p:txBody>
      </p:sp>
      <p:sp>
        <p:nvSpPr>
          <p:cNvPr id="450" name="Google Shape;450;p37"/>
          <p:cNvSpPr txBox="1"/>
          <p:nvPr>
            <p:ph idx="1" type="body"/>
          </p:nvPr>
        </p:nvSpPr>
        <p:spPr>
          <a:xfrm>
            <a:off x="1303800" y="2111075"/>
            <a:ext cx="7030500" cy="30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以</a:t>
            </a:r>
            <a:r>
              <a:rPr lang="zh-TW" sz="3000"/>
              <a:t>既有資料集為基礎，</a:t>
            </a:r>
            <a:br>
              <a:rPr lang="zh-TW" sz="3000"/>
            </a:br>
            <a:r>
              <a:rPr lang="zh-TW" sz="3000"/>
              <a:t>是否可能建構監測性質的調查系統？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1.作為監測性質的調查規畫，空間與時間軸的涵蓋狀況如何?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/>
              <a:t>以及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000"/>
              <a:t>2.</a:t>
            </a:r>
            <a:r>
              <a:rPr lang="zh-TW" sz="2000"/>
              <a:t>預設需「同步調查」前提下，規劃最有效率的調查規劃(類群X樣站X頻度)以及其基於「原有樣站」重新規劃的實際布置安排建議</a:t>
            </a:r>
            <a:endParaRPr sz="2000"/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74" y="0"/>
            <a:ext cx="3451927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38"/>
          <p:cNvGrpSpPr/>
          <p:nvPr/>
        </p:nvGrpSpPr>
        <p:grpSpPr>
          <a:xfrm rot="-5400000">
            <a:off x="4710918" y="710346"/>
            <a:ext cx="5143036" cy="3723268"/>
            <a:chOff x="-15708" y="-8965"/>
            <a:chExt cx="10387873" cy="6866965"/>
          </a:xfrm>
        </p:grpSpPr>
        <p:sp>
          <p:nvSpPr>
            <p:cNvPr id="458" name="Google Shape;458;p38"/>
            <p:cNvSpPr/>
            <p:nvPr/>
          </p:nvSpPr>
          <p:spPr>
            <a:xfrm>
              <a:off x="0" y="-8965"/>
              <a:ext cx="4639272" cy="6866965"/>
            </a:xfrm>
            <a:custGeom>
              <a:rect b="b" l="l" r="r" t="t"/>
              <a:pathLst>
                <a:path extrusionOk="0" h="6866965" w="4639272">
                  <a:moveTo>
                    <a:pt x="10973" y="6858000"/>
                  </a:moveTo>
                  <a:cubicBezTo>
                    <a:pt x="7315" y="4572000"/>
                    <a:pt x="3658" y="2286000"/>
                    <a:pt x="0" y="0"/>
                  </a:cubicBezTo>
                  <a:lnTo>
                    <a:pt x="4636764" y="2366682"/>
                  </a:lnTo>
                  <a:cubicBezTo>
                    <a:pt x="4640588" y="3866776"/>
                    <a:pt x="4635448" y="5366871"/>
                    <a:pt x="4639272" y="6866965"/>
                  </a:cubicBezTo>
                  <a:lnTo>
                    <a:pt x="10973" y="6858000"/>
                  </a:lnTo>
                  <a:close/>
                </a:path>
              </a:pathLst>
            </a:custGeom>
            <a:solidFill>
              <a:srgbClr val="24555D">
                <a:alpha val="6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2792543" y="2366682"/>
              <a:ext cx="7579622" cy="4491318"/>
            </a:xfrm>
            <a:custGeom>
              <a:rect b="b" l="l" r="r" t="t"/>
              <a:pathLst>
                <a:path extrusionOk="0" h="4491318" w="7579622">
                  <a:moveTo>
                    <a:pt x="0" y="4491318"/>
                  </a:moveTo>
                  <a:lnTo>
                    <a:pt x="1848953" y="0"/>
                  </a:lnTo>
                  <a:lnTo>
                    <a:pt x="7579622" y="4491318"/>
                  </a:lnTo>
                  <a:lnTo>
                    <a:pt x="0" y="4491318"/>
                  </a:lnTo>
                  <a:close/>
                </a:path>
              </a:pathLst>
            </a:custGeom>
            <a:solidFill>
              <a:srgbClr val="A3D7CF">
                <a:alpha val="6941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-15707" y="2026022"/>
              <a:ext cx="2809093" cy="4831977"/>
            </a:xfrm>
            <a:custGeom>
              <a:rect b="b" l="l" r="r" t="t"/>
              <a:pathLst>
                <a:path extrusionOk="0" h="4831977" w="2781280">
                  <a:moveTo>
                    <a:pt x="15705" y="4831977"/>
                  </a:moveTo>
                  <a:lnTo>
                    <a:pt x="0" y="0"/>
                  </a:lnTo>
                  <a:lnTo>
                    <a:pt x="2781280" y="4831977"/>
                  </a:lnTo>
                  <a:lnTo>
                    <a:pt x="15705" y="4831977"/>
                  </a:lnTo>
                  <a:close/>
                </a:path>
              </a:pathLst>
            </a:custGeom>
            <a:solidFill>
              <a:srgbClr val="A3D7CF">
                <a:alpha val="8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-15707" y="4754282"/>
              <a:ext cx="2809093" cy="2101910"/>
            </a:xfrm>
            <a:custGeom>
              <a:rect b="b" l="l" r="r" t="t"/>
              <a:pathLst>
                <a:path extrusionOk="0" h="4831977" w="2781280">
                  <a:moveTo>
                    <a:pt x="15705" y="4831977"/>
                  </a:moveTo>
                  <a:lnTo>
                    <a:pt x="0" y="0"/>
                  </a:lnTo>
                  <a:lnTo>
                    <a:pt x="2781280" y="4831977"/>
                  </a:lnTo>
                  <a:lnTo>
                    <a:pt x="15705" y="4831977"/>
                  </a:lnTo>
                  <a:close/>
                </a:path>
              </a:pathLst>
            </a:custGeom>
            <a:solidFill>
              <a:srgbClr val="24555D">
                <a:alpha val="40000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-15708" y="4518212"/>
              <a:ext cx="2822999" cy="2313283"/>
            </a:xfrm>
            <a:custGeom>
              <a:rect b="b" l="l" r="r" t="t"/>
              <a:pathLst>
                <a:path extrusionOk="0" h="9071699" w="2781280">
                  <a:moveTo>
                    <a:pt x="15705" y="9071699"/>
                  </a:moveTo>
                  <a:lnTo>
                    <a:pt x="0" y="4239722"/>
                  </a:lnTo>
                  <a:lnTo>
                    <a:pt x="1445806" y="0"/>
                  </a:lnTo>
                  <a:lnTo>
                    <a:pt x="2781280" y="9071699"/>
                  </a:lnTo>
                  <a:lnTo>
                    <a:pt x="15705" y="9071699"/>
                  </a:lnTo>
                  <a:close/>
                </a:path>
              </a:pathLst>
            </a:custGeom>
            <a:solidFill>
              <a:srgbClr val="24555D">
                <a:alpha val="29409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3" name="Google Shape;46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6" y="-1"/>
            <a:ext cx="2788185" cy="64734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8"/>
          <p:cNvSpPr txBox="1"/>
          <p:nvPr/>
        </p:nvSpPr>
        <p:spPr>
          <a:xfrm>
            <a:off x="272101" y="1257932"/>
            <a:ext cx="67638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555D"/>
              </a:buClr>
              <a:buSzPts val="5400"/>
              <a:buFont typeface="Microsoft JhengHei"/>
              <a:buNone/>
            </a:pPr>
            <a:r>
              <a:rPr b="1" i="0" lang="zh-TW" sz="5400" u="none" cap="none" strike="noStrike">
                <a:solidFill>
                  <a:srgbClr val="24555D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簡報結束，敬請指教</a:t>
            </a:r>
            <a:endParaRPr b="1" i="0" sz="5400" u="none" cap="none" strike="noStrike">
              <a:solidFill>
                <a:srgbClr val="24555D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經濟部水利署- 维基百科，自由的百科全书" id="465" name="Google Shape;4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5600" y="4131633"/>
            <a:ext cx="1075197" cy="107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46850" y="4068948"/>
            <a:ext cx="1187484" cy="1187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9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75" y="64125"/>
            <a:ext cx="78044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" y="4829050"/>
            <a:ext cx="3625151" cy="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資料集來源</a:t>
            </a:r>
            <a:endParaRPr/>
          </a:p>
        </p:txBody>
      </p:sp>
      <p:sp>
        <p:nvSpPr>
          <p:cNvPr id="361" name="Google Shape;361;p26"/>
          <p:cNvSpPr txBox="1"/>
          <p:nvPr>
            <p:ph idx="1" type="body"/>
          </p:nvPr>
        </p:nvSpPr>
        <p:spPr>
          <a:xfrm>
            <a:off x="1217775" y="11127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https://www.gbif.org/zh-tw/dataset/83cbdde7-998f-4354-95de-72d885cc5863</a:t>
            </a:r>
            <a:endParaRPr/>
          </a:p>
        </p:txBody>
      </p:sp>
      <p:pic>
        <p:nvPicPr>
          <p:cNvPr id="362" name="Google Shape;3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97882"/>
            <a:ext cx="9144002" cy="356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125" y="0"/>
            <a:ext cx="1597875" cy="15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緣起</a:t>
            </a:r>
            <a:endParaRPr/>
          </a:p>
        </p:txBody>
      </p:sp>
      <p:sp>
        <p:nvSpPr>
          <p:cNvPr id="369" name="Google Shape;369;p27"/>
          <p:cNvSpPr txBox="1"/>
          <p:nvPr>
            <p:ph idx="1" type="body"/>
          </p:nvPr>
        </p:nvSpPr>
        <p:spPr>
          <a:xfrm>
            <a:off x="1303800" y="3263625"/>
            <a:ext cx="7030500" cy="17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背景：</a:t>
            </a:r>
            <a:br>
              <a:rPr lang="zh-TW" sz="3000"/>
            </a:br>
            <a:r>
              <a:rPr lang="zh-TW" sz="3000"/>
              <a:t>1.日本 1997年針對河川法修正，「治水、利水、環境」成為日本河川治理基本價值。</a:t>
            </a:r>
            <a:br>
              <a:rPr lang="zh-TW" sz="3000"/>
            </a:br>
            <a:r>
              <a:rPr lang="zh-TW" sz="3000"/>
              <a:t>2.臺灣河川法規(水利法/河川管理辦法)以「治水、利水」為主，但近年來加入五水(治水、親水、利水、活水、保水)概念。</a:t>
            </a:r>
            <a:endParaRPr sz="3000"/>
          </a:p>
        </p:txBody>
      </p:sp>
      <p:pic>
        <p:nvPicPr>
          <p:cNvPr id="370" name="Google Shape;3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725" y="0"/>
            <a:ext cx="6250276" cy="336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資料集特性</a:t>
            </a:r>
            <a:endParaRPr/>
          </a:p>
        </p:txBody>
      </p:sp>
      <p:sp>
        <p:nvSpPr>
          <p:cNvPr id="376" name="Google Shape;376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地理範圍：</a:t>
            </a:r>
            <a:br>
              <a:rPr lang="zh-TW" sz="3000"/>
            </a:br>
            <a:r>
              <a:rPr lang="zh-TW" sz="3000"/>
              <a:t>中央管(及省市管)河川</a:t>
            </a:r>
            <a:br>
              <a:rPr lang="zh-TW" sz="3000"/>
            </a:br>
            <a:r>
              <a:rPr lang="zh-TW" sz="3000"/>
              <a:t>合計26條</a:t>
            </a:r>
            <a:br>
              <a:rPr lang="zh-TW" sz="3000"/>
            </a:br>
            <a:br>
              <a:rPr lang="zh-TW" sz="3000"/>
            </a:br>
            <a:r>
              <a:rPr lang="zh-TW" sz="3000"/>
              <a:t>其他：列管116獨立水系</a:t>
            </a:r>
            <a:br>
              <a:rPr lang="zh-TW" sz="3000"/>
            </a:br>
            <a:r>
              <a:rPr lang="zh-TW" sz="3000"/>
              <a:t>縣市管河川</a:t>
            </a:r>
            <a:br>
              <a:rPr lang="zh-TW" sz="3000"/>
            </a:br>
            <a:r>
              <a:rPr lang="zh-TW" sz="3000"/>
              <a:t>區域排水</a:t>
            </a:r>
            <a:endParaRPr sz="3000"/>
          </a:p>
        </p:txBody>
      </p:sp>
      <p:pic>
        <p:nvPicPr>
          <p:cNvPr id="377" name="Google Shape;377;p28"/>
          <p:cNvPicPr preferRelativeResize="0"/>
          <p:nvPr/>
        </p:nvPicPr>
        <p:blipFill rotWithShape="1">
          <a:blip r:embed="rId3">
            <a:alphaModFix/>
          </a:blip>
          <a:srcRect b="15836" l="34091" r="27953" t="28558"/>
          <a:stretch/>
        </p:blipFill>
        <p:spPr>
          <a:xfrm>
            <a:off x="5338925" y="0"/>
            <a:ext cx="3805075" cy="45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資料集特性</a:t>
            </a:r>
            <a:endParaRPr/>
          </a:p>
        </p:txBody>
      </p:sp>
      <p:sp>
        <p:nvSpPr>
          <p:cNvPr id="383" name="Google Shape;383;p29"/>
          <p:cNvSpPr txBox="1"/>
          <p:nvPr>
            <p:ph idx="1" type="body"/>
          </p:nvPr>
        </p:nvSpPr>
        <p:spPr>
          <a:xfrm>
            <a:off x="1303800" y="1990050"/>
            <a:ext cx="70305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類群</a:t>
            </a:r>
            <a:r>
              <a:rPr lang="zh-TW" sz="3000"/>
              <a:t>範圍：</a:t>
            </a:r>
            <a:br>
              <a:rPr lang="zh-TW" sz="3000"/>
            </a:br>
            <a:r>
              <a:rPr lang="zh-TW" sz="2000"/>
              <a:t>植物(維管束陸生/水生植物)</a:t>
            </a:r>
            <a:br>
              <a:rPr lang="zh-TW" sz="2000"/>
            </a:br>
            <a:r>
              <a:rPr lang="zh-TW" sz="2000"/>
              <a:t>陸域動物(哺乳/鳥/兩生/爬蟲)</a:t>
            </a:r>
            <a:br>
              <a:rPr lang="zh-TW" sz="2000"/>
            </a:br>
            <a:r>
              <a:rPr lang="zh-TW" sz="2000"/>
              <a:t>水域動物(魚/蝦/蟹/螺貝/底棲生物</a:t>
            </a:r>
            <a:br>
              <a:rPr lang="zh-TW" sz="2000"/>
            </a:br>
            <a:r>
              <a:rPr lang="zh-TW" sz="2000"/>
              <a:t>                 /大型昆蟲)</a:t>
            </a:r>
            <a:br>
              <a:rPr lang="zh-TW" sz="2000"/>
            </a:br>
            <a:r>
              <a:rPr lang="zh-TW" sz="2000"/>
              <a:t>非生物項目：</a:t>
            </a:r>
            <a:br>
              <a:rPr lang="zh-TW" sz="2000"/>
            </a:br>
            <a:r>
              <a:rPr lang="zh-TW" sz="2000"/>
              <a:t>構造物/棲地環境/工程管理建議</a:t>
            </a:r>
            <a:endParaRPr sz="2000"/>
          </a:p>
        </p:txBody>
      </p:sp>
      <p:pic>
        <p:nvPicPr>
          <p:cNvPr descr="kawazu" id="384" name="Google Shape;38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4400" y="0"/>
            <a:ext cx="3949600" cy="50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資料集特性</a:t>
            </a: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6405475" y="270425"/>
            <a:ext cx="2532000" cy="894600"/>
          </a:xfrm>
          <a:prstGeom prst="wedgeRoundRectCallout">
            <a:avLst>
              <a:gd fmla="val -69023" name="adj1"/>
              <a:gd fmla="val 82679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Nunito"/>
                <a:ea typeface="Nunito"/>
                <a:cs typeface="Nunito"/>
                <a:sym typeface="Nunito"/>
              </a:rPr>
              <a:t>因測站性質(固定測站/隨意測站)與類群(水域與陸域)，調查頻度各有不同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資料集特性</a:t>
            </a:r>
            <a:endParaRPr/>
          </a:p>
        </p:txBody>
      </p:sp>
      <p:sp>
        <p:nvSpPr>
          <p:cNvPr id="397" name="Google Shape;397;p31"/>
          <p:cNvSpPr txBox="1"/>
          <p:nvPr>
            <p:ph idx="1" type="body"/>
          </p:nvPr>
        </p:nvSpPr>
        <p:spPr>
          <a:xfrm>
            <a:off x="1303800" y="1990050"/>
            <a:ext cx="70305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時間</a:t>
            </a:r>
            <a:r>
              <a:rPr lang="zh-TW" sz="3000"/>
              <a:t>範圍：</a:t>
            </a:r>
            <a:br>
              <a:rPr lang="zh-TW" sz="3000"/>
            </a:br>
            <a:r>
              <a:rPr lang="zh-TW" sz="2000"/>
              <a:t>2002年 - 2020年</a:t>
            </a:r>
            <a:br>
              <a:rPr lang="zh-TW" sz="2000"/>
            </a:br>
            <a:br>
              <a:rPr lang="zh-TW" sz="2000"/>
            </a:br>
            <a:r>
              <a:rPr lang="zh-TW" sz="2000"/>
              <a:t>第一輪(2002-2014)</a:t>
            </a:r>
            <a:br>
              <a:rPr lang="zh-TW" sz="2000"/>
            </a:br>
            <a:r>
              <a:rPr lang="zh-TW" sz="2000"/>
              <a:t>第二輪(2015-未完)</a:t>
            </a:r>
            <a:endParaRPr sz="2000"/>
          </a:p>
        </p:txBody>
      </p:sp>
      <p:pic>
        <p:nvPicPr>
          <p:cNvPr id="398" name="Google Shape;398;p31"/>
          <p:cNvPicPr preferRelativeResize="0"/>
          <p:nvPr/>
        </p:nvPicPr>
        <p:blipFill rotWithShape="1">
          <a:blip r:embed="rId3">
            <a:alphaModFix/>
          </a:blip>
          <a:srcRect b="15836" l="34091" r="27953" t="28558"/>
          <a:stretch/>
        </p:blipFill>
        <p:spPr>
          <a:xfrm>
            <a:off x="5338925" y="0"/>
            <a:ext cx="3805075" cy="45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資料集特性</a:t>
            </a:r>
            <a:endParaRPr/>
          </a:p>
        </p:txBody>
      </p:sp>
      <p:sp>
        <p:nvSpPr>
          <p:cNvPr id="404" name="Google Shape;404;p32"/>
          <p:cNvSpPr txBox="1"/>
          <p:nvPr>
            <p:ph idx="1" type="body"/>
          </p:nvPr>
        </p:nvSpPr>
        <p:spPr>
          <a:xfrm>
            <a:off x="1303800" y="1990050"/>
            <a:ext cx="70305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調查方法</a:t>
            </a:r>
            <a:r>
              <a:rPr lang="zh-TW" sz="3000"/>
              <a:t>：</a:t>
            </a:r>
            <a:br>
              <a:rPr lang="zh-TW" sz="3000"/>
            </a:br>
            <a:r>
              <a:rPr lang="zh-TW" sz="2000"/>
              <a:t>依據類群與環境特性而有不同</a:t>
            </a:r>
            <a:br>
              <a:rPr lang="zh-TW" sz="2000"/>
            </a:br>
            <a:r>
              <a:rPr lang="zh-TW" sz="2000"/>
              <a:t>例如：</a:t>
            </a:r>
            <a:br>
              <a:rPr lang="zh-TW" sz="2000"/>
            </a:br>
            <a:r>
              <a:rPr lang="zh-TW" sz="2000"/>
              <a:t>水域生物(電氣採捕、蝦籠、手拋網</a:t>
            </a:r>
            <a:br>
              <a:rPr lang="zh-TW" sz="2000"/>
            </a:br>
            <a:r>
              <a:rPr lang="zh-TW" sz="2000"/>
              <a:t>、蘇伯氏水網等)</a:t>
            </a:r>
            <a:br>
              <a:rPr lang="zh-TW" sz="2000"/>
            </a:br>
            <a:r>
              <a:rPr lang="zh-TW" sz="2000"/>
              <a:t>陸域生物(穿越線、點圓圈法</a:t>
            </a:r>
            <a:br>
              <a:rPr lang="zh-TW" sz="2000"/>
            </a:br>
            <a:r>
              <a:rPr lang="zh-TW" sz="2000"/>
              <a:t>、陷阱法等)</a:t>
            </a:r>
            <a:br>
              <a:rPr lang="zh-TW" sz="2000"/>
            </a:br>
            <a:br>
              <a:rPr lang="zh-TW" sz="2000"/>
            </a:br>
            <a:r>
              <a:rPr lang="zh-TW" sz="2000"/>
              <a:t>無法與時更新的方法(如：自動監測儀器)</a:t>
            </a:r>
            <a:endParaRPr sz="2000"/>
          </a:p>
        </p:txBody>
      </p:sp>
      <p:pic>
        <p:nvPicPr>
          <p:cNvPr id="405" name="Google Shape;4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769925"/>
            <a:ext cx="1914575" cy="19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9750" y="1515700"/>
            <a:ext cx="2244250" cy="22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025" y="2529613"/>
            <a:ext cx="1914575" cy="191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Xe90ZGahqS1TaS1tMH62aybzET5zSO2jQTrkVi6clDBANWzJ-XM4huNC19Rk-ngpmwbLYOIxpZnvzJQHwFGo7nHmH-Lo_KLUxE9ThkV0Ah5o9NbqoaQwgbrcTf_30A" id="408" name="Google Shape;40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9425" y="3192451"/>
            <a:ext cx="1914575" cy="1908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3950" y="0"/>
            <a:ext cx="1990050" cy="19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資料集特性</a:t>
            </a:r>
            <a:endParaRPr/>
          </a:p>
        </p:txBody>
      </p:sp>
      <p:sp>
        <p:nvSpPr>
          <p:cNvPr id="415" name="Google Shape;415;p33"/>
          <p:cNvSpPr txBox="1"/>
          <p:nvPr>
            <p:ph idx="1" type="body"/>
          </p:nvPr>
        </p:nvSpPr>
        <p:spPr>
          <a:xfrm>
            <a:off x="1303800" y="1990050"/>
            <a:ext cx="7030500" cy="29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 sz="3000"/>
              <a:t>資料問題：</a:t>
            </a:r>
            <a:br>
              <a:rPr lang="zh-TW" sz="3000"/>
            </a:br>
            <a:r>
              <a:rPr lang="zh-TW" sz="2000"/>
              <a:t>1.缺乏物種比對系統(已解決)</a:t>
            </a:r>
            <a:br>
              <a:rPr lang="zh-TW" sz="2000"/>
            </a:br>
            <a:r>
              <a:rPr lang="zh-TW" sz="2000"/>
              <a:t>、缺乏結構性資料標準</a:t>
            </a:r>
            <a:br>
              <a:rPr lang="zh-TW" sz="2000"/>
            </a:br>
            <a:r>
              <a:rPr lang="zh-TW" sz="2000"/>
              <a:t>、缺乏試驗設計目的</a:t>
            </a:r>
            <a:br>
              <a:rPr lang="zh-TW" sz="2000"/>
            </a:br>
            <a:r>
              <a:rPr lang="zh-TW" sz="2000"/>
              <a:t>、缺乏可落實的作業SOP</a:t>
            </a:r>
            <a:br>
              <a:rPr lang="zh-TW" sz="2000"/>
            </a:br>
            <a:r>
              <a:rPr lang="zh-TW" sz="2000">
                <a:solidFill>
                  <a:srgbClr val="F3F3F3"/>
                </a:solidFill>
              </a:rPr>
              <a:t>2.理想與現實的差異</a:t>
            </a:r>
            <a:br>
              <a:rPr lang="zh-TW" sz="2000">
                <a:solidFill>
                  <a:srgbClr val="F3F3F3"/>
                </a:solidFill>
              </a:rPr>
            </a:br>
            <a:r>
              <a:rPr lang="zh-TW" sz="2000">
                <a:solidFill>
                  <a:srgbClr val="F3F3F3"/>
                </a:solidFill>
              </a:rPr>
              <a:t>3.對河川場域具重要性與唯一性</a:t>
            </a:r>
            <a:br>
              <a:rPr lang="zh-TW" sz="2000">
                <a:solidFill>
                  <a:srgbClr val="F3F3F3"/>
                </a:solidFill>
              </a:rPr>
            </a:br>
            <a:r>
              <a:rPr lang="zh-TW" sz="2000">
                <a:solidFill>
                  <a:srgbClr val="F3F3F3"/>
                </a:solidFill>
              </a:rPr>
              <a:t>4.十分具有「價值(格)」的資料集</a:t>
            </a:r>
            <a:endParaRPr sz="2000">
              <a:solidFill>
                <a:srgbClr val="F3F3F3"/>
              </a:solidFill>
            </a:endParaRPr>
          </a:p>
        </p:txBody>
      </p:sp>
      <p:pic>
        <p:nvPicPr>
          <p:cNvPr id="416" name="Google Shape;4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053" y="36545"/>
            <a:ext cx="3865935" cy="2154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33"/>
          <p:cNvGrpSpPr/>
          <p:nvPr/>
        </p:nvGrpSpPr>
        <p:grpSpPr>
          <a:xfrm>
            <a:off x="5107776" y="2989124"/>
            <a:ext cx="3865702" cy="2154188"/>
            <a:chOff x="2262483" y="1734142"/>
            <a:chExt cx="6780744" cy="4841959"/>
          </a:xfrm>
        </p:grpSpPr>
        <p:pic>
          <p:nvPicPr>
            <p:cNvPr id="418" name="Google Shape;41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62483" y="1734142"/>
              <a:ext cx="5682527" cy="48419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33"/>
            <p:cNvSpPr/>
            <p:nvPr/>
          </p:nvSpPr>
          <p:spPr>
            <a:xfrm>
              <a:off x="8313027" y="3016687"/>
              <a:ext cx="730200" cy="2277000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0125" lIns="60275" spcFirstLastPara="1" rIns="60275" wrap="square" tIns="301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0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不同廠商</a:t>
              </a:r>
              <a:endParaRPr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7986491" y="3840061"/>
              <a:ext cx="326400" cy="419400"/>
            </a:xfrm>
            <a:prstGeom prst="stripedRigh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1" name="Google Shape;421;p33"/>
          <p:cNvSpPr/>
          <p:nvPr/>
        </p:nvSpPr>
        <p:spPr>
          <a:xfrm>
            <a:off x="5304525" y="2300300"/>
            <a:ext cx="1840800" cy="547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白鷺鷥有幾種？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